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2" r:id="rId3"/>
    <p:sldId id="267" r:id="rId4"/>
    <p:sldId id="273" r:id="rId5"/>
    <p:sldId id="294" r:id="rId6"/>
    <p:sldId id="296" r:id="rId7"/>
    <p:sldId id="295" r:id="rId8"/>
    <p:sldId id="293" r:id="rId9"/>
    <p:sldId id="264" r:id="rId10"/>
    <p:sldId id="297" r:id="rId11"/>
    <p:sldId id="298" r:id="rId12"/>
    <p:sldId id="29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5"/>
    <p:restoredTop sz="94777"/>
  </p:normalViewPr>
  <p:slideViewPr>
    <p:cSldViewPr snapToGrid="0" snapToObjects="1">
      <p:cViewPr varScale="1">
        <p:scale>
          <a:sx n="102" d="100"/>
          <a:sy n="102" d="100"/>
        </p:scale>
        <p:origin x="176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FD0C-FB5A-BF40-B0E2-B48666B4E43D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C51A4-2CFD-684D-B44F-2FDBD38FF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35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</a:t>
            </a:r>
            <a:r>
              <a:rPr lang="en-US"/>
              <a:t>National Laboratories </a:t>
            </a:r>
            <a:r>
              <a:rPr lang="de-DE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Guest Lecture Stanford ME469:</a:t>
            </a:r>
            <a:br>
              <a:rPr lang="en-US" dirty="0"/>
            </a:br>
            <a:r>
              <a:rPr lang="en-US" dirty="0"/>
              <a:t>An Example of an Unstructured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0376-7D00-0340-A947-DA6033992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EBVC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B6D5B3-9302-FF48-965C-4B00C4616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6A542-1256-EC47-80EE-BD14FC7986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733632"/>
          </a:xfrm>
        </p:spPr>
        <p:txBody>
          <a:bodyPr>
            <a:normAutofit/>
          </a:bodyPr>
          <a:lstStyle/>
          <a:p>
            <a:pPr marL="236538" indent="-236538">
              <a:buFont typeface="Arial" panose="020B0604020202020204" pitchFamily="34" charset="0"/>
              <a:buChar char="•"/>
            </a:pPr>
            <a:r>
              <a:rPr lang="en-US" dirty="0"/>
              <a:t>Regardless of topology (restricted to low-order), edges are unique</a:t>
            </a:r>
          </a:p>
          <a:p>
            <a:pPr marL="236538" indent="-236538">
              <a:buFont typeface="Arial" panose="020B0604020202020204" pitchFamily="34" charset="0"/>
              <a:buChar char="•"/>
            </a:pPr>
            <a:endParaRPr lang="en-US" dirty="0"/>
          </a:p>
          <a:p>
            <a:pPr marL="236538" indent="-236538">
              <a:buFont typeface="Arial" panose="020B0604020202020204" pitchFamily="34" charset="0"/>
              <a:buChar char="•"/>
            </a:pPr>
            <a:endParaRPr lang="en-US" dirty="0"/>
          </a:p>
          <a:p>
            <a:pPr marL="236538" indent="-236538">
              <a:buFont typeface="Arial" panose="020B0604020202020204" pitchFamily="34" charset="0"/>
              <a:buChar char="•"/>
            </a:pPr>
            <a:endParaRPr lang="en-US" dirty="0"/>
          </a:p>
          <a:p>
            <a:pPr marL="236538" indent="-236538">
              <a:buFont typeface="Arial" panose="020B0604020202020204" pitchFamily="34" charset="0"/>
              <a:buChar char="•"/>
            </a:pPr>
            <a:endParaRPr lang="en-US" dirty="0"/>
          </a:p>
          <a:p>
            <a:pPr marL="236538" indent="-236538">
              <a:buFont typeface="Arial" panose="020B0604020202020204" pitchFamily="34" charset="0"/>
              <a:buChar char="•"/>
            </a:pPr>
            <a:endParaRPr lang="en-US" dirty="0"/>
          </a:p>
          <a:p>
            <a:pPr marL="236538" indent="-236538">
              <a:buFont typeface="Arial" panose="020B0604020202020204" pitchFamily="34" charset="0"/>
              <a:buChar char="•"/>
            </a:pPr>
            <a:endParaRPr lang="en-US" dirty="0"/>
          </a:p>
          <a:p>
            <a:pPr marL="236538" indent="-236538">
              <a:buFont typeface="Arial" panose="020B0604020202020204" pitchFamily="34" charset="0"/>
              <a:buChar char="•"/>
            </a:pPr>
            <a:endParaRPr lang="en-US" dirty="0"/>
          </a:p>
          <a:p>
            <a:pPr marL="236538" indent="-236538">
              <a:buFont typeface="Arial" panose="020B0604020202020204" pitchFamily="34" charset="0"/>
              <a:buChar char="•"/>
            </a:pPr>
            <a:endParaRPr lang="en-US" dirty="0"/>
          </a:p>
          <a:p>
            <a:pPr marL="236538" indent="-236538">
              <a:buFont typeface="Arial" panose="020B0604020202020204" pitchFamily="34" charset="0"/>
              <a:buChar char="•"/>
            </a:pPr>
            <a:r>
              <a:rPr lang="en-US" dirty="0"/>
              <a:t>Therefore, the topology over which we loop is the edge2 with “L” and “R” nodes, respectively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8DD9A-7D6F-8548-B37A-8FA121C3DE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5"/>
          <a:stretch/>
        </p:blipFill>
        <p:spPr>
          <a:xfrm>
            <a:off x="171357" y="2124957"/>
            <a:ext cx="8608423" cy="2608086"/>
          </a:xfrm>
          <a:prstGeom prst="rect">
            <a:avLst/>
          </a:prstGeom>
        </p:spPr>
      </p:pic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2EFFEBEF-B32F-C945-A9F4-6CE5441DCC7D}"/>
              </a:ext>
            </a:extLst>
          </p:cNvPr>
          <p:cNvSpPr/>
          <p:nvPr/>
        </p:nvSpPr>
        <p:spPr>
          <a:xfrm>
            <a:off x="2492680" y="2079320"/>
            <a:ext cx="1628383" cy="156575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4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B528-82EB-E542-9C75-CB8F5EC1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Edge-Based Sample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CB098-DBDF-784C-91B4-41D215036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7F7A4-7BCA-AE41-9E3A-B12E26FC2C04}"/>
              </a:ext>
            </a:extLst>
          </p:cNvPr>
          <p:cNvSpPr txBox="1"/>
          <p:nvPr/>
        </p:nvSpPr>
        <p:spPr>
          <a:xfrm>
            <a:off x="487466" y="1044473"/>
            <a:ext cx="7842211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 for ( </a:t>
            </a:r>
            <a:r>
              <a:rPr lang="en-US" sz="1400" dirty="0" err="1">
                <a:latin typeface="Courier" pitchFamily="2" charset="0"/>
              </a:rPr>
              <a:t>stk</a:t>
            </a:r>
            <a:r>
              <a:rPr lang="en-US" sz="1400" dirty="0">
                <a:latin typeface="Courier" pitchFamily="2" charset="0"/>
              </a:rPr>
              <a:t>::mesh::Bucket::</a:t>
            </a:r>
            <a:r>
              <a:rPr lang="en-US" sz="1400" dirty="0" err="1">
                <a:latin typeface="Courier" pitchFamily="2" charset="0"/>
              </a:rPr>
              <a:t>size_type</a:t>
            </a:r>
            <a:r>
              <a:rPr lang="en-US" sz="1400" dirty="0">
                <a:latin typeface="Courier" pitchFamily="2" charset="0"/>
              </a:rPr>
              <a:t> k = 0 ; k &lt; length ; ++k ) {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  // get edge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stk</a:t>
            </a:r>
            <a:r>
              <a:rPr lang="en-US" sz="1400" dirty="0">
                <a:latin typeface="Courier" pitchFamily="2" charset="0"/>
              </a:rPr>
              <a:t>::mesh::Entity edge = b[k];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  // left and right nodes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stk</a:t>
            </a:r>
            <a:r>
              <a:rPr lang="en-US" sz="1400" dirty="0">
                <a:latin typeface="Courier" pitchFamily="2" charset="0"/>
              </a:rPr>
              <a:t>::mesh::Entity </a:t>
            </a:r>
            <a:r>
              <a:rPr lang="en-US" sz="1400" dirty="0" err="1">
                <a:latin typeface="Courier" pitchFamily="2" charset="0"/>
              </a:rPr>
              <a:t>nodeL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edge.edge_node_rels</a:t>
            </a:r>
            <a:r>
              <a:rPr lang="en-US" sz="1400" dirty="0">
                <a:latin typeface="Courier" pitchFamily="2" charset="0"/>
              </a:rPr>
              <a:t>[0];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stk</a:t>
            </a:r>
            <a:r>
              <a:rPr lang="en-US" sz="1400" dirty="0">
                <a:latin typeface="Courier" pitchFamily="2" charset="0"/>
              </a:rPr>
              <a:t>::mesh::Entity </a:t>
            </a:r>
            <a:r>
              <a:rPr lang="en-US" sz="1400" dirty="0" err="1">
                <a:latin typeface="Courier" pitchFamily="2" charset="0"/>
              </a:rPr>
              <a:t>nodeR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edge.edge_node_rels</a:t>
            </a:r>
            <a:r>
              <a:rPr lang="en-US" sz="1400" dirty="0">
                <a:latin typeface="Courier" pitchFamily="2" charset="0"/>
              </a:rPr>
              <a:t>[1];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const</a:t>
            </a:r>
            <a:r>
              <a:rPr lang="en-US" sz="1400" dirty="0">
                <a:latin typeface="Courier" pitchFamily="2" charset="0"/>
              </a:rPr>
              <a:t> double </a:t>
            </a:r>
            <a:r>
              <a:rPr lang="en-US" sz="1400" dirty="0" err="1">
                <a:latin typeface="Courier" pitchFamily="2" charset="0"/>
              </a:rPr>
              <a:t>viscIp</a:t>
            </a:r>
            <a:r>
              <a:rPr lang="en-US" sz="1400" dirty="0">
                <a:latin typeface="Courier" pitchFamily="2" charset="0"/>
              </a:rPr>
              <a:t> = 0.5*(</a:t>
            </a:r>
            <a:r>
              <a:rPr lang="en-US" sz="1400" dirty="0" err="1">
                <a:latin typeface="Courier" pitchFamily="2" charset="0"/>
              </a:rPr>
              <a:t>diffFluxCoeffL</a:t>
            </a:r>
            <a:r>
              <a:rPr lang="en-US" sz="1400" dirty="0">
                <a:latin typeface="Courier" pitchFamily="2" charset="0"/>
              </a:rPr>
              <a:t> + </a:t>
            </a:r>
            <a:r>
              <a:rPr lang="en-US" sz="1400" dirty="0" err="1">
                <a:latin typeface="Courier" pitchFamily="2" charset="0"/>
              </a:rPr>
              <a:t>diffFluxCoeffR</a:t>
            </a:r>
            <a:r>
              <a:rPr lang="en-US" sz="1400" dirty="0">
                <a:latin typeface="Courier" pitchFamily="2" charset="0"/>
              </a:rPr>
              <a:t>);</a:t>
            </a:r>
          </a:p>
          <a:p>
            <a:r>
              <a:rPr lang="en-US" sz="1400" dirty="0">
                <a:latin typeface="Courier" pitchFamily="2" charset="0"/>
              </a:rPr>
              <a:t>	  </a:t>
            </a:r>
            <a:r>
              <a:rPr lang="en-US" sz="1400" dirty="0" err="1">
                <a:latin typeface="Courier" pitchFamily="2" charset="0"/>
              </a:rPr>
              <a:t>const</a:t>
            </a:r>
            <a:r>
              <a:rPr lang="en-US" sz="1400" dirty="0">
                <a:latin typeface="Courier" pitchFamily="2" charset="0"/>
              </a:rPr>
              <a:t> double qNp1L = *</a:t>
            </a:r>
            <a:r>
              <a:rPr lang="en-US" sz="1400" dirty="0" err="1">
                <a:latin typeface="Courier" pitchFamily="2" charset="0"/>
              </a:rPr>
              <a:t>stk</a:t>
            </a:r>
            <a:r>
              <a:rPr lang="en-US" sz="1400" dirty="0">
                <a:latin typeface="Courier" pitchFamily="2" charset="0"/>
              </a:rPr>
              <a:t>::mesh::</a:t>
            </a:r>
            <a:r>
              <a:rPr lang="en-US" sz="1400" dirty="0" err="1">
                <a:latin typeface="Courier" pitchFamily="2" charset="0"/>
              </a:rPr>
              <a:t>field_data</a:t>
            </a:r>
            <a:r>
              <a:rPr lang="en-US" sz="1400" dirty="0">
                <a:latin typeface="Courier" pitchFamily="2" charset="0"/>
              </a:rPr>
              <a:t>( scalarQNp1, </a:t>
            </a:r>
            <a:r>
              <a:rPr lang="en-US" sz="1400" dirty="0" err="1">
                <a:latin typeface="Courier" pitchFamily="2" charset="0"/>
              </a:rPr>
              <a:t>nodeL</a:t>
            </a:r>
            <a:r>
              <a:rPr lang="en-US" sz="1400" dirty="0">
                <a:latin typeface="Courier" pitchFamily="2" charset="0"/>
              </a:rPr>
              <a:t> );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const</a:t>
            </a:r>
            <a:r>
              <a:rPr lang="en-US" sz="1400" dirty="0">
                <a:latin typeface="Courier" pitchFamily="2" charset="0"/>
              </a:rPr>
              <a:t> double qNp1R = *</a:t>
            </a:r>
            <a:r>
              <a:rPr lang="en-US" sz="1400" dirty="0" err="1">
                <a:latin typeface="Courier" pitchFamily="2" charset="0"/>
              </a:rPr>
              <a:t>stk</a:t>
            </a:r>
            <a:r>
              <a:rPr lang="en-US" sz="1400" dirty="0">
                <a:latin typeface="Courier" pitchFamily="2" charset="0"/>
              </a:rPr>
              <a:t>::mesh::</a:t>
            </a:r>
            <a:r>
              <a:rPr lang="en-US" sz="1400" dirty="0" err="1">
                <a:latin typeface="Courier" pitchFamily="2" charset="0"/>
              </a:rPr>
              <a:t>field_data</a:t>
            </a:r>
            <a:r>
              <a:rPr lang="en-US" sz="1400" dirty="0">
                <a:latin typeface="Courier" pitchFamily="2" charset="0"/>
              </a:rPr>
              <a:t>( scalarQNp1, </a:t>
            </a:r>
            <a:r>
              <a:rPr lang="en-US" sz="1400" dirty="0" err="1">
                <a:latin typeface="Courier" pitchFamily="2" charset="0"/>
              </a:rPr>
              <a:t>nodeR</a:t>
            </a:r>
            <a:r>
              <a:rPr lang="en-US" sz="1400" dirty="0">
                <a:latin typeface="Courier" pitchFamily="2" charset="0"/>
              </a:rPr>
              <a:t> );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  double </a:t>
            </a:r>
            <a:r>
              <a:rPr lang="en-US" sz="1400" dirty="0" err="1">
                <a:latin typeface="Courier" pitchFamily="2" charset="0"/>
              </a:rPr>
              <a:t>lhsfac</a:t>
            </a:r>
            <a:r>
              <a:rPr lang="en-US" sz="1400" dirty="0">
                <a:latin typeface="Courier" pitchFamily="2" charset="0"/>
              </a:rPr>
              <a:t> = -</a:t>
            </a:r>
            <a:r>
              <a:rPr lang="en-US" sz="1400" dirty="0" err="1">
                <a:latin typeface="Courier" pitchFamily="2" charset="0"/>
              </a:rPr>
              <a:t>viscIp</a:t>
            </a:r>
            <a:r>
              <a:rPr lang="en-US" sz="1400" dirty="0">
                <a:latin typeface="Courier" pitchFamily="2" charset="0"/>
              </a:rPr>
              <a:t>*</a:t>
            </a:r>
            <a:r>
              <a:rPr lang="en-US" sz="1400" dirty="0" err="1">
                <a:latin typeface="Courier" pitchFamily="2" charset="0"/>
              </a:rPr>
              <a:t>asq</a:t>
            </a:r>
            <a:r>
              <a:rPr lang="en-US" sz="1400" dirty="0">
                <a:latin typeface="Courier" pitchFamily="2" charset="0"/>
              </a:rPr>
              <a:t>*</a:t>
            </a:r>
            <a:r>
              <a:rPr lang="en-US" sz="1400" dirty="0" err="1">
                <a:latin typeface="Courier" pitchFamily="2" charset="0"/>
              </a:rPr>
              <a:t>inv_axdx</a:t>
            </a:r>
            <a:r>
              <a:rPr lang="en-US" sz="1400" dirty="0">
                <a:latin typeface="Courier" pitchFamily="2" charset="0"/>
              </a:rPr>
              <a:t>;</a:t>
            </a:r>
          </a:p>
          <a:p>
            <a:r>
              <a:rPr lang="en-US" sz="1400" dirty="0">
                <a:latin typeface="Courier" pitchFamily="2" charset="0"/>
              </a:rPr>
              <a:t>      double </a:t>
            </a:r>
            <a:r>
              <a:rPr lang="en-US" sz="1400" dirty="0" err="1">
                <a:latin typeface="Courier" pitchFamily="2" charset="0"/>
              </a:rPr>
              <a:t>diffFlux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lhsfac</a:t>
            </a:r>
            <a:r>
              <a:rPr lang="en-US" sz="1400" dirty="0">
                <a:latin typeface="Courier" pitchFamily="2" charset="0"/>
              </a:rPr>
              <a:t>*(qNp1R - qNp1L) + </a:t>
            </a:r>
            <a:r>
              <a:rPr lang="en-US" sz="1400" dirty="0" err="1">
                <a:latin typeface="Courier" pitchFamily="2" charset="0"/>
              </a:rPr>
              <a:t>nonOrth</a:t>
            </a:r>
            <a:r>
              <a:rPr lang="en-US" sz="1400" dirty="0">
                <a:latin typeface="Courier" pitchFamily="2" charset="0"/>
              </a:rPr>
              <a:t>;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  // first left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p_lhs</a:t>
            </a:r>
            <a:r>
              <a:rPr lang="en-US" sz="1400" dirty="0">
                <a:latin typeface="Courier" pitchFamily="2" charset="0"/>
              </a:rPr>
              <a:t>[0] = -</a:t>
            </a:r>
            <a:r>
              <a:rPr lang="en-US" sz="1400" dirty="0" err="1">
                <a:latin typeface="Courier" pitchFamily="2" charset="0"/>
              </a:rPr>
              <a:t>lhsfac</a:t>
            </a:r>
            <a:r>
              <a:rPr lang="en-US" sz="1400" dirty="0">
                <a:latin typeface="Courier" pitchFamily="2" charset="0"/>
              </a:rPr>
              <a:t>;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p_lhs</a:t>
            </a:r>
            <a:r>
              <a:rPr lang="en-US" sz="1400" dirty="0">
                <a:latin typeface="Courier" pitchFamily="2" charset="0"/>
              </a:rPr>
              <a:t>[1] = +</a:t>
            </a:r>
            <a:r>
              <a:rPr lang="en-US" sz="1400" dirty="0" err="1">
                <a:latin typeface="Courier" pitchFamily="2" charset="0"/>
              </a:rPr>
              <a:t>lhsfac</a:t>
            </a:r>
            <a:r>
              <a:rPr lang="en-US" sz="1400" dirty="0">
                <a:latin typeface="Courier" pitchFamily="2" charset="0"/>
              </a:rPr>
              <a:t>;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p_rhs</a:t>
            </a:r>
            <a:r>
              <a:rPr lang="en-US" sz="1400" dirty="0">
                <a:latin typeface="Courier" pitchFamily="2" charset="0"/>
              </a:rPr>
              <a:t>[0] = -</a:t>
            </a:r>
            <a:r>
              <a:rPr lang="en-US" sz="1400" dirty="0" err="1">
                <a:latin typeface="Courier" pitchFamily="2" charset="0"/>
              </a:rPr>
              <a:t>diffFlux</a:t>
            </a:r>
            <a:r>
              <a:rPr lang="en-US" sz="1400" dirty="0">
                <a:latin typeface="Courier" pitchFamily="2" charset="0"/>
              </a:rPr>
              <a:t>;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  // now right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p_lhs</a:t>
            </a:r>
            <a:r>
              <a:rPr lang="en-US" sz="1400" dirty="0">
                <a:latin typeface="Courier" pitchFamily="2" charset="0"/>
              </a:rPr>
              <a:t>[2] = +</a:t>
            </a:r>
            <a:r>
              <a:rPr lang="en-US" sz="1400" dirty="0" err="1">
                <a:latin typeface="Courier" pitchFamily="2" charset="0"/>
              </a:rPr>
              <a:t>lhsfac</a:t>
            </a:r>
            <a:r>
              <a:rPr lang="en-US" sz="1400" dirty="0">
                <a:latin typeface="Courier" pitchFamily="2" charset="0"/>
              </a:rPr>
              <a:t>;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p_lhs</a:t>
            </a:r>
            <a:r>
              <a:rPr lang="en-US" sz="1400" dirty="0">
                <a:latin typeface="Courier" pitchFamily="2" charset="0"/>
              </a:rPr>
              <a:t>[3] = -</a:t>
            </a:r>
            <a:r>
              <a:rPr lang="en-US" sz="1400" dirty="0" err="1">
                <a:latin typeface="Courier" pitchFamily="2" charset="0"/>
              </a:rPr>
              <a:t>lhsfac</a:t>
            </a:r>
            <a:r>
              <a:rPr lang="en-US" sz="1400" dirty="0">
                <a:latin typeface="Courier" pitchFamily="2" charset="0"/>
              </a:rPr>
              <a:t>;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p_rhs</a:t>
            </a:r>
            <a:r>
              <a:rPr lang="en-US" sz="1400" dirty="0">
                <a:latin typeface="Courier" pitchFamily="2" charset="0"/>
              </a:rPr>
              <a:t>[1] = </a:t>
            </a:r>
            <a:r>
              <a:rPr lang="en-US" sz="1400" dirty="0" err="1">
                <a:latin typeface="Courier" pitchFamily="2" charset="0"/>
              </a:rPr>
              <a:t>diffFlux</a:t>
            </a:r>
            <a:r>
              <a:rPr lang="en-US" sz="1400" dirty="0">
                <a:latin typeface="Courier" pitchFamily="2" charset="0"/>
              </a:rPr>
              <a:t>;</a:t>
            </a:r>
          </a:p>
          <a:p>
            <a:r>
              <a:rPr lang="en-US" sz="1400" dirty="0">
                <a:latin typeface="Courier" pitchFamily="2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763954-7512-FD40-AC87-F2A75DF77D75}"/>
                  </a:ext>
                </a:extLst>
              </p:cNvPr>
              <p:cNvSpPr txBox="1"/>
              <p:nvPr/>
            </p:nvSpPr>
            <p:spPr>
              <a:xfrm>
                <a:off x="4183505" y="4512187"/>
                <a:ext cx="4453783" cy="69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mr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𝜙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763954-7512-FD40-AC87-F2A75DF77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505" y="4512187"/>
                <a:ext cx="4453783" cy="698846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AED4F84-BC9A-6448-B2F8-B65D7E189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042" y="1356209"/>
            <a:ext cx="4224084" cy="82749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6F867B-11A4-7643-86B2-6C35689BB57F}"/>
              </a:ext>
            </a:extLst>
          </p:cNvPr>
          <p:cNvCxnSpPr/>
          <p:nvPr/>
        </p:nvCxnSpPr>
        <p:spPr>
          <a:xfrm>
            <a:off x="5527239" y="5663946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77D5EFE-F838-644F-9438-FD07A0FBD62F}"/>
              </a:ext>
            </a:extLst>
          </p:cNvPr>
          <p:cNvSpPr/>
          <p:nvPr/>
        </p:nvSpPr>
        <p:spPr>
          <a:xfrm>
            <a:off x="5389452" y="5555202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4B096B-EC5F-624E-BE31-A5AB04F24E87}"/>
              </a:ext>
            </a:extLst>
          </p:cNvPr>
          <p:cNvSpPr txBox="1"/>
          <p:nvPr/>
        </p:nvSpPr>
        <p:spPr>
          <a:xfrm>
            <a:off x="6572824" y="54635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313129-1C6C-284E-B53B-F635F6B62EA2}"/>
              </a:ext>
            </a:extLst>
          </p:cNvPr>
          <p:cNvSpPr/>
          <p:nvPr/>
        </p:nvSpPr>
        <p:spPr>
          <a:xfrm>
            <a:off x="7934318" y="5582342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F63CCD-2045-8145-9210-18B99CC1452E}"/>
              </a:ext>
            </a:extLst>
          </p:cNvPr>
          <p:cNvSpPr txBox="1"/>
          <p:nvPr/>
        </p:nvSpPr>
        <p:spPr>
          <a:xfrm>
            <a:off x="5313235" y="50555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28FF46-51CF-F040-80FA-C5DC9464E601}"/>
              </a:ext>
            </a:extLst>
          </p:cNvPr>
          <p:cNvSpPr txBox="1"/>
          <p:nvPr/>
        </p:nvSpPr>
        <p:spPr>
          <a:xfrm>
            <a:off x="7887393" y="506914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54820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050" y="215415"/>
            <a:ext cx="7821169" cy="570225"/>
          </a:xfrm>
        </p:spPr>
        <p:txBody>
          <a:bodyPr/>
          <a:lstStyle/>
          <a:p>
            <a:r>
              <a:rPr lang="en-US" dirty="0"/>
              <a:t>An Example of an Unstructured Discretization: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Decide on the topology over which one must loop to assemble the PDE discrete contributions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Provide a code interface that supports this topology loop with minimal resizing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Solve in residual form: </a:t>
            </a:r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-Res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95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an Unstructured Discretization: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Review of CVFEM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Sample Diffusion Kernel, CVFEM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Review of EBVC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Sample </a:t>
            </a:r>
            <a:r>
              <a:rPr lang="en-US"/>
              <a:t>Diffusion Kernel, EBVC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/>
          <p:cNvCxnSpPr>
            <a:stCxn id="50" idx="3"/>
            <a:endCxn id="19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Control-Volume Finite Element Method (CVFEM)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combination between the edge-based vertex-centered and FEM is the method known as Control Volume Finite Element ()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As with FEM, a basis is defined:</a:t>
            </a:r>
          </a:p>
        </p:txBody>
      </p:sp>
      <p:sp>
        <p:nvSpPr>
          <p:cNvPr id="6" name="Rectangle 5"/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77413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579320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14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riangle 78"/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/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/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Diamond 102"/>
          <p:cNvSpPr/>
          <p:nvPr/>
        </p:nvSpPr>
        <p:spPr>
          <a:xfrm>
            <a:off x="176361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iamond 103"/>
          <p:cNvSpPr/>
          <p:nvPr/>
        </p:nvSpPr>
        <p:spPr>
          <a:xfrm>
            <a:off x="243423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178869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/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Integration-by-parts over test function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define a test function, w, as a piece-wise constant function (</a:t>
            </a:r>
            <a:r>
              <a:rPr lang="en-US" dirty="0" err="1"/>
              <a:t>Heavyside</a:t>
            </a:r>
            <a:r>
              <a:rPr lang="en-US" dirty="0"/>
              <a:t>) to be 1 inside the dual volume and 0 outside. Gradient is a Dirac-delta function: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94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Various Topologies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8" t="2107" r="31026" b="63016"/>
          <a:stretch/>
        </p:blipFill>
        <p:spPr>
          <a:xfrm>
            <a:off x="515436" y="1671112"/>
            <a:ext cx="1527859" cy="1442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9" r="80411"/>
          <a:stretch/>
        </p:blipFill>
        <p:spPr>
          <a:xfrm>
            <a:off x="7311044" y="1852874"/>
            <a:ext cx="1432347" cy="140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t="37467" r="32943" b="31468"/>
          <a:stretch/>
        </p:blipFill>
        <p:spPr>
          <a:xfrm>
            <a:off x="5904719" y="1852874"/>
            <a:ext cx="1406325" cy="128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17" t="89574" r="114770" b="-21361"/>
          <a:stretch/>
        </p:blipFill>
        <p:spPr>
          <a:xfrm>
            <a:off x="1467454" y="1925757"/>
            <a:ext cx="1553538" cy="1314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79413" b="66280"/>
          <a:stretch/>
        </p:blipFill>
        <p:spPr>
          <a:xfrm>
            <a:off x="2495007" y="1671112"/>
            <a:ext cx="1215341" cy="1394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2" r="78247" b="35056"/>
          <a:stretch/>
        </p:blipFill>
        <p:spPr>
          <a:xfrm>
            <a:off x="4012256" y="1795501"/>
            <a:ext cx="1590555" cy="1270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1031" b="54730"/>
          <a:stretch/>
        </p:blipFill>
        <p:spPr>
          <a:xfrm>
            <a:off x="2096043" y="3495056"/>
            <a:ext cx="2783053" cy="205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53511" r="52664" b="2278"/>
          <a:stretch/>
        </p:blipFill>
        <p:spPr>
          <a:xfrm>
            <a:off x="5348027" y="3495056"/>
            <a:ext cx="2519708" cy="187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2" t="52014" r="1373" b="1265"/>
          <a:stretch/>
        </p:blipFill>
        <p:spPr>
          <a:xfrm>
            <a:off x="268089" y="3822137"/>
            <a:ext cx="1867533" cy="14010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64" y="12806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3062" y="1293618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3717" y="13071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1753" y="1270468"/>
            <a:ext cx="99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09492" y="128204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Arbitrary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1855" y="5951882"/>
            <a:ext cx="762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Higher-order promoted elements (Hex27, Tet10, Wedge16, Hex64, etc.)</a:t>
            </a:r>
          </a:p>
        </p:txBody>
      </p:sp>
    </p:spTree>
    <p:extLst>
      <p:ext uri="{BB962C8B-B14F-4D97-AF65-F5344CB8AC3E}">
        <p14:creationId xmlns:p14="http://schemas.microsoft.com/office/powerpoint/2010/main" val="29543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A25F1-11CE-DE42-B84D-899FE4E57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Design: Managing a Hybrid Mesh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99252F-9BBD-7F4B-912F-EF4948DA4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38AD3-2621-4240-9E22-FF6FEFDD8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5"/>
          <a:stretch/>
        </p:blipFill>
        <p:spPr>
          <a:xfrm>
            <a:off x="83675" y="1636615"/>
            <a:ext cx="8608423" cy="2608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4FDAE0-6B7E-364E-8BB9-13B495FA11D3}"/>
              </a:ext>
            </a:extLst>
          </p:cNvPr>
          <p:cNvSpPr txBox="1"/>
          <p:nvPr/>
        </p:nvSpPr>
        <p:spPr>
          <a:xfrm>
            <a:off x="615987" y="4048949"/>
            <a:ext cx="79790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Attributes: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unique topologies: quad_4, quad9, tri3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Iterate a set of “parts” that map to the homogeneous element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Abstract out the integration rule, i.e., </a:t>
            </a:r>
            <a:r>
              <a:rPr lang="en-US" dirty="0" err="1"/>
              <a:t>AlgTraits</a:t>
            </a:r>
            <a:r>
              <a:rPr lang="en-US" dirty="0"/>
              <a:t>::</a:t>
            </a:r>
            <a:r>
              <a:rPr lang="en-US" dirty="0" err="1"/>
              <a:t>nodesPerElement</a:t>
            </a:r>
            <a:r>
              <a:rPr lang="en-US" dirty="0"/>
              <a:t>_,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one algorithm per element topology type (avoids resizing)</a:t>
            </a:r>
          </a:p>
        </p:txBody>
      </p:sp>
    </p:spTree>
    <p:extLst>
      <p:ext uri="{BB962C8B-B14F-4D97-AF65-F5344CB8AC3E}">
        <p14:creationId xmlns:p14="http://schemas.microsoft.com/office/powerpoint/2010/main" val="287843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BD18-6F23-234A-92B1-55B70E93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Nalu</a:t>
            </a:r>
            <a:r>
              <a:rPr lang="en-US" dirty="0"/>
              <a:t> </a:t>
            </a:r>
            <a:r>
              <a:rPr lang="en-US" dirty="0" err="1"/>
              <a:t>ElemKernel</a:t>
            </a:r>
            <a:r>
              <a:rPr lang="en-US" dirty="0"/>
              <a:t>: Construction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43ACA1-0C76-E345-B645-093F66DE3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A363B0-A526-8B45-9708-735D0FCD61D2}"/>
              </a:ext>
            </a:extLst>
          </p:cNvPr>
          <p:cNvGrpSpPr/>
          <p:nvPr/>
        </p:nvGrpSpPr>
        <p:grpSpPr>
          <a:xfrm>
            <a:off x="48713" y="1412289"/>
            <a:ext cx="8783327" cy="3825918"/>
            <a:chOff x="137723" y="2326689"/>
            <a:chExt cx="8783327" cy="38259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CCD335-4DFC-FF45-88D6-332DF0787E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714"/>
            <a:stretch/>
          </p:blipFill>
          <p:spPr>
            <a:xfrm>
              <a:off x="137723" y="2326689"/>
              <a:ext cx="8782439" cy="207699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57FBF7-AC22-8843-9073-507917A21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667"/>
            <a:stretch/>
          </p:blipFill>
          <p:spPr>
            <a:xfrm>
              <a:off x="138611" y="4415247"/>
              <a:ext cx="8782439" cy="173736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CC126EC-2577-4448-8371-1B8E32EFBE11}"/>
              </a:ext>
            </a:extLst>
          </p:cNvPr>
          <p:cNvSpPr txBox="1"/>
          <p:nvPr/>
        </p:nvSpPr>
        <p:spPr>
          <a:xfrm>
            <a:off x="615987" y="5799551"/>
            <a:ext cx="833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Constructor defines the fields to gather and the element operations required, </a:t>
            </a:r>
          </a:p>
          <a:p>
            <a:r>
              <a:rPr lang="en-US" dirty="0"/>
              <a:t>e.g., </a:t>
            </a:r>
            <a:r>
              <a:rPr lang="en-US" dirty="0" err="1"/>
              <a:t>dndx</a:t>
            </a:r>
            <a:r>
              <a:rPr lang="en-US" dirty="0"/>
              <a:t>, area,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4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BD18-6F23-234A-92B1-55B70E93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Nalu</a:t>
            </a:r>
            <a:r>
              <a:rPr lang="en-US" dirty="0"/>
              <a:t> </a:t>
            </a:r>
            <a:r>
              <a:rPr lang="en-US" dirty="0" err="1"/>
              <a:t>ElemKernel</a:t>
            </a:r>
            <a:r>
              <a:rPr lang="en-US" dirty="0"/>
              <a:t>: Execution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43ACA1-0C76-E345-B645-093F66DE3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624A2-C326-9940-9C8D-DEEB86EF11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" t="929" r="18381"/>
          <a:stretch/>
        </p:blipFill>
        <p:spPr>
          <a:xfrm>
            <a:off x="744582" y="1267096"/>
            <a:ext cx="5486402" cy="55676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C49643-8263-3B4E-A92C-9382400A7177}"/>
              </a:ext>
            </a:extLst>
          </p:cNvPr>
          <p:cNvSpPr txBox="1"/>
          <p:nvPr/>
        </p:nvSpPr>
        <p:spPr>
          <a:xfrm>
            <a:off x="5380711" y="2233534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Thread-local scratch arrays using </a:t>
            </a:r>
          </a:p>
          <a:p>
            <a:r>
              <a:rPr lang="en-US" dirty="0">
                <a:solidFill>
                  <a:schemeClr val="accent1"/>
                </a:solidFill>
              </a:rPr>
              <a:t>A </a:t>
            </a:r>
            <a:r>
              <a:rPr lang="en-US" dirty="0" err="1">
                <a:solidFill>
                  <a:schemeClr val="accent1"/>
                </a:solidFill>
              </a:rPr>
              <a:t>Kokkos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SharedMemView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55DDB1-AEC0-E345-B3E1-07549CCED183}"/>
              </a:ext>
            </a:extLst>
          </p:cNvPr>
          <p:cNvCxnSpPr/>
          <p:nvPr/>
        </p:nvCxnSpPr>
        <p:spPr bwMode="auto">
          <a:xfrm flipH="1">
            <a:off x="3918758" y="2429691"/>
            <a:ext cx="1461953" cy="5717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8ECCE4-0403-9E44-80A0-0C075BCD7A80}"/>
              </a:ext>
            </a:extLst>
          </p:cNvPr>
          <p:cNvCxnSpPr/>
          <p:nvPr/>
        </p:nvCxnSpPr>
        <p:spPr bwMode="auto">
          <a:xfrm flipH="1" flipV="1">
            <a:off x="3757649" y="3321165"/>
            <a:ext cx="2377540" cy="35659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0CE3EC-3916-7B4B-8360-5FE10C698FC4}"/>
              </a:ext>
            </a:extLst>
          </p:cNvPr>
          <p:cNvSpPr txBox="1"/>
          <p:nvPr/>
        </p:nvSpPr>
        <p:spPr>
          <a:xfrm>
            <a:off x="6201446" y="3522903"/>
            <a:ext cx="124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Templated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BFB60F-E44D-F446-AA17-CEF29E8D8A0D}"/>
              </a:ext>
            </a:extLst>
          </p:cNvPr>
          <p:cNvSpPr txBox="1"/>
          <p:nvPr/>
        </p:nvSpPr>
        <p:spPr>
          <a:xfrm>
            <a:off x="6116479" y="4743105"/>
            <a:ext cx="2842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MD-array rather than error-prone</a:t>
            </a:r>
          </a:p>
          <a:p>
            <a:pPr algn="l"/>
            <a:r>
              <a:rPr lang="en-US" dirty="0">
                <a:solidFill>
                  <a:schemeClr val="accent1"/>
                </a:solidFill>
              </a:rPr>
              <a:t>pointer arithmetic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B232D1-E42F-4442-856D-DAE97EBB4F2A}"/>
              </a:ext>
            </a:extLst>
          </p:cNvPr>
          <p:cNvCxnSpPr>
            <a:cxnSpLocks/>
          </p:cNvCxnSpPr>
          <p:nvPr/>
        </p:nvCxnSpPr>
        <p:spPr bwMode="auto">
          <a:xfrm flipH="1">
            <a:off x="4366435" y="5129613"/>
            <a:ext cx="1750044" cy="66298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17633D-4C0D-EF41-8506-A62A3179C654}"/>
              </a:ext>
            </a:extLst>
          </p:cNvPr>
          <p:cNvCxnSpPr/>
          <p:nvPr/>
        </p:nvCxnSpPr>
        <p:spPr bwMode="auto">
          <a:xfrm flipH="1">
            <a:off x="3918758" y="3677764"/>
            <a:ext cx="2216431" cy="34559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A25514-CDB6-834C-99EA-CD5906328703}"/>
              </a:ext>
            </a:extLst>
          </p:cNvPr>
          <p:cNvCxnSpPr/>
          <p:nvPr/>
        </p:nvCxnSpPr>
        <p:spPr bwMode="auto">
          <a:xfrm flipH="1">
            <a:off x="4233509" y="3685709"/>
            <a:ext cx="1897326" cy="77534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1BEAF5-D615-7C4B-8BDD-67A81C3EC64C}"/>
              </a:ext>
            </a:extLst>
          </p:cNvPr>
          <p:cNvSpPr txBox="1"/>
          <p:nvPr/>
        </p:nvSpPr>
        <p:spPr>
          <a:xfrm>
            <a:off x="2860588" y="904131"/>
            <a:ext cx="525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Design: Elements are “served” to the </a:t>
            </a:r>
            <a:r>
              <a:rPr lang="en-US" dirty="0" err="1"/>
              <a:t>ElemKernel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5212CF-7923-B949-B4FF-29B546A154BC}"/>
              </a:ext>
            </a:extLst>
          </p:cNvPr>
          <p:cNvSpPr txBox="1"/>
          <p:nvPr/>
        </p:nvSpPr>
        <p:spPr>
          <a:xfrm>
            <a:off x="6230984" y="416426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SIMD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B885CA-AF0C-DA47-8061-DF4AAA1222EB}"/>
              </a:ext>
            </a:extLst>
          </p:cNvPr>
          <p:cNvCxnSpPr>
            <a:cxnSpLocks/>
            <a:stCxn id="20" idx="1"/>
          </p:cNvCxnSpPr>
          <p:nvPr/>
        </p:nvCxnSpPr>
        <p:spPr bwMode="auto">
          <a:xfrm flipH="1">
            <a:off x="2637844" y="4348934"/>
            <a:ext cx="3593140" cy="58140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14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926BD-1AB6-9C44-BD7E-E8AA4A52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CVFEM Diffusion 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DC85C5-BE91-4442-88DD-1A46E5B980C7}"/>
              </a:ext>
            </a:extLst>
          </p:cNvPr>
          <p:cNvSpPr txBox="1"/>
          <p:nvPr/>
        </p:nvSpPr>
        <p:spPr>
          <a:xfrm>
            <a:off x="255540" y="628168"/>
            <a:ext cx="8632919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</a:t>
            </a:r>
            <a:r>
              <a:rPr lang="en-US" sz="1200" dirty="0">
                <a:latin typeface="Courier" pitchFamily="2" charset="0"/>
              </a:rPr>
              <a:t>// start the assembly</a:t>
            </a:r>
          </a:p>
          <a:p>
            <a:r>
              <a:rPr lang="en-US" sz="1200" dirty="0">
                <a:latin typeface="Courier" pitchFamily="2" charset="0"/>
              </a:rPr>
              <a:t>  for ( </a:t>
            </a:r>
            <a:r>
              <a:rPr lang="en-US" sz="1200" dirty="0" err="1">
                <a:latin typeface="Courier" pitchFamily="2" charset="0"/>
              </a:rPr>
              <a:t>int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ip</a:t>
            </a:r>
            <a:r>
              <a:rPr lang="en-US" sz="1200" dirty="0">
                <a:latin typeface="Courier" pitchFamily="2" charset="0"/>
              </a:rPr>
              <a:t> = 0; </a:t>
            </a:r>
            <a:r>
              <a:rPr lang="en-US" sz="1200" dirty="0" err="1">
                <a:latin typeface="Courier" pitchFamily="2" charset="0"/>
              </a:rPr>
              <a:t>ip</a:t>
            </a:r>
            <a:r>
              <a:rPr lang="en-US" sz="1200" dirty="0">
                <a:latin typeface="Courier" pitchFamily="2" charset="0"/>
              </a:rPr>
              <a:t> &lt; </a:t>
            </a:r>
            <a:r>
              <a:rPr lang="en-US" sz="1200" dirty="0" err="1">
                <a:latin typeface="Courier" pitchFamily="2" charset="0"/>
              </a:rPr>
              <a:t>AlgTraits</a:t>
            </a:r>
            <a:r>
              <a:rPr lang="en-US" sz="1200" dirty="0">
                <a:latin typeface="Courier" pitchFamily="2" charset="0"/>
              </a:rPr>
              <a:t>::</a:t>
            </a:r>
            <a:r>
              <a:rPr lang="en-US" sz="1200" dirty="0" err="1">
                <a:latin typeface="Courier" pitchFamily="2" charset="0"/>
              </a:rPr>
              <a:t>numScsIp</a:t>
            </a:r>
            <a:r>
              <a:rPr lang="en-US" sz="1200" dirty="0">
                <a:latin typeface="Courier" pitchFamily="2" charset="0"/>
              </a:rPr>
              <a:t>_; ++</a:t>
            </a:r>
            <a:r>
              <a:rPr lang="en-US" sz="1200" dirty="0" err="1">
                <a:latin typeface="Courier" pitchFamily="2" charset="0"/>
              </a:rPr>
              <a:t>ip</a:t>
            </a:r>
            <a:r>
              <a:rPr lang="en-US" sz="1200" dirty="0">
                <a:latin typeface="Courier" pitchFamily="2" charset="0"/>
              </a:rPr>
              <a:t> ) {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// left and right nodes for this </a:t>
            </a:r>
            <a:r>
              <a:rPr lang="en-US" sz="1200" dirty="0" err="1">
                <a:latin typeface="Courier" pitchFamily="2" charset="0"/>
              </a:rPr>
              <a:t>ip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const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int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il</a:t>
            </a:r>
            <a:r>
              <a:rPr lang="en-US" sz="1200" dirty="0">
                <a:latin typeface="Courier" pitchFamily="2" charset="0"/>
              </a:rPr>
              <a:t> = </a:t>
            </a:r>
            <a:r>
              <a:rPr lang="en-US" sz="1200" dirty="0" err="1">
                <a:latin typeface="Courier" pitchFamily="2" charset="0"/>
              </a:rPr>
              <a:t>lrscv</a:t>
            </a:r>
            <a:r>
              <a:rPr lang="en-US" sz="1200" dirty="0">
                <a:latin typeface="Courier" pitchFamily="2" charset="0"/>
              </a:rPr>
              <a:t>_[2*</a:t>
            </a:r>
            <a:r>
              <a:rPr lang="en-US" sz="1200" dirty="0" err="1">
                <a:latin typeface="Courier" pitchFamily="2" charset="0"/>
              </a:rPr>
              <a:t>ip</a:t>
            </a:r>
            <a:r>
              <a:rPr lang="en-US" sz="1200" dirty="0">
                <a:latin typeface="Courier" pitchFamily="2" charset="0"/>
              </a:rPr>
              <a:t>];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const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int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ir</a:t>
            </a:r>
            <a:r>
              <a:rPr lang="en-US" sz="1200" dirty="0">
                <a:latin typeface="Courier" pitchFamily="2" charset="0"/>
              </a:rPr>
              <a:t> = </a:t>
            </a:r>
            <a:r>
              <a:rPr lang="en-US" sz="1200" dirty="0" err="1">
                <a:latin typeface="Courier" pitchFamily="2" charset="0"/>
              </a:rPr>
              <a:t>lrscv</a:t>
            </a:r>
            <a:r>
              <a:rPr lang="en-US" sz="1200" dirty="0">
                <a:latin typeface="Courier" pitchFamily="2" charset="0"/>
              </a:rPr>
              <a:t>_[2*ip+1];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// compute </a:t>
            </a:r>
            <a:r>
              <a:rPr lang="en-US" sz="1200" dirty="0" err="1">
                <a:latin typeface="Courier" pitchFamily="2" charset="0"/>
              </a:rPr>
              <a:t>ip</a:t>
            </a:r>
            <a:r>
              <a:rPr lang="en-US" sz="1200" dirty="0">
                <a:latin typeface="Courier" pitchFamily="2" charset="0"/>
              </a:rPr>
              <a:t> property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DoubleType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diffFluxCoeffIp</a:t>
            </a:r>
            <a:r>
              <a:rPr lang="en-US" sz="1200" dirty="0">
                <a:latin typeface="Courier" pitchFamily="2" charset="0"/>
              </a:rPr>
              <a:t> = 0.0;</a:t>
            </a:r>
          </a:p>
          <a:p>
            <a:r>
              <a:rPr lang="en-US" sz="1200" dirty="0">
                <a:latin typeface="Courier" pitchFamily="2" charset="0"/>
              </a:rPr>
              <a:t>    for ( </a:t>
            </a:r>
            <a:r>
              <a:rPr lang="en-US" sz="1200" dirty="0" err="1">
                <a:latin typeface="Courier" pitchFamily="2" charset="0"/>
              </a:rPr>
              <a:t>int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ic</a:t>
            </a:r>
            <a:r>
              <a:rPr lang="en-US" sz="1200" dirty="0">
                <a:latin typeface="Courier" pitchFamily="2" charset="0"/>
              </a:rPr>
              <a:t> = 0; </a:t>
            </a:r>
            <a:r>
              <a:rPr lang="en-US" sz="1200" dirty="0" err="1">
                <a:latin typeface="Courier" pitchFamily="2" charset="0"/>
              </a:rPr>
              <a:t>ic</a:t>
            </a:r>
            <a:r>
              <a:rPr lang="en-US" sz="1200" dirty="0">
                <a:latin typeface="Courier" pitchFamily="2" charset="0"/>
              </a:rPr>
              <a:t> &lt; </a:t>
            </a:r>
            <a:r>
              <a:rPr lang="en-US" sz="1200" dirty="0" err="1">
                <a:latin typeface="Courier" pitchFamily="2" charset="0"/>
              </a:rPr>
              <a:t>AlgTraits</a:t>
            </a:r>
            <a:r>
              <a:rPr lang="en-US" sz="1200" dirty="0">
                <a:latin typeface="Courier" pitchFamily="2" charset="0"/>
              </a:rPr>
              <a:t>::</a:t>
            </a:r>
            <a:r>
              <a:rPr lang="en-US" sz="1200" dirty="0" err="1">
                <a:latin typeface="Courier" pitchFamily="2" charset="0"/>
              </a:rPr>
              <a:t>nodesPerElement</a:t>
            </a:r>
            <a:r>
              <a:rPr lang="en-US" sz="1200" dirty="0">
                <a:latin typeface="Courier" pitchFamily="2" charset="0"/>
              </a:rPr>
              <a:t>_; ++</a:t>
            </a:r>
            <a:r>
              <a:rPr lang="en-US" sz="1200" dirty="0" err="1">
                <a:latin typeface="Courier" pitchFamily="2" charset="0"/>
              </a:rPr>
              <a:t>ic</a:t>
            </a:r>
            <a:r>
              <a:rPr lang="en-US" sz="1200" dirty="0">
                <a:latin typeface="Courier" pitchFamily="2" charset="0"/>
              </a:rPr>
              <a:t> ) {</a:t>
            </a:r>
          </a:p>
          <a:p>
            <a:r>
              <a:rPr lang="en-US" sz="1200" dirty="0">
                <a:latin typeface="Courier" pitchFamily="2" charset="0"/>
              </a:rPr>
              <a:t>      </a:t>
            </a:r>
            <a:r>
              <a:rPr lang="en-US" sz="1200" dirty="0" err="1">
                <a:latin typeface="Courier" pitchFamily="2" charset="0"/>
              </a:rPr>
              <a:t>const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DoubleType</a:t>
            </a:r>
            <a:r>
              <a:rPr lang="en-US" sz="1200" dirty="0">
                <a:latin typeface="Courier" pitchFamily="2" charset="0"/>
              </a:rPr>
              <a:t> r = </a:t>
            </a:r>
            <a:r>
              <a:rPr lang="en-US" sz="1200" dirty="0" err="1">
                <a:latin typeface="Courier" pitchFamily="2" charset="0"/>
              </a:rPr>
              <a:t>v_shape_function</a:t>
            </a:r>
            <a:r>
              <a:rPr lang="en-US" sz="1200" dirty="0">
                <a:latin typeface="Courier" pitchFamily="2" charset="0"/>
              </a:rPr>
              <a:t>_(</a:t>
            </a:r>
            <a:r>
              <a:rPr lang="en-US" sz="1200" dirty="0" err="1">
                <a:latin typeface="Courier" pitchFamily="2" charset="0"/>
              </a:rPr>
              <a:t>ip,ic</a:t>
            </a:r>
            <a:r>
              <a:rPr lang="en-US" sz="1200" dirty="0">
                <a:latin typeface="Courier" pitchFamily="2" charset="0"/>
              </a:rPr>
              <a:t>);</a:t>
            </a:r>
          </a:p>
          <a:p>
            <a:r>
              <a:rPr lang="en-US" sz="1200" dirty="0">
                <a:latin typeface="Courier" pitchFamily="2" charset="0"/>
              </a:rPr>
              <a:t>      </a:t>
            </a:r>
            <a:r>
              <a:rPr lang="en-US" sz="1200" dirty="0" err="1">
                <a:latin typeface="Courier" pitchFamily="2" charset="0"/>
              </a:rPr>
              <a:t>diffFluxCoeffIp</a:t>
            </a:r>
            <a:r>
              <a:rPr lang="en-US" sz="1200" dirty="0">
                <a:latin typeface="Courier" pitchFamily="2" charset="0"/>
              </a:rPr>
              <a:t> += r*</a:t>
            </a:r>
            <a:r>
              <a:rPr lang="en-US" sz="1200" dirty="0" err="1">
                <a:latin typeface="Courier" pitchFamily="2" charset="0"/>
              </a:rPr>
              <a:t>v_diffFluxCoeff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ic</a:t>
            </a:r>
            <a:r>
              <a:rPr lang="en-US" sz="1200" dirty="0">
                <a:latin typeface="Courier" pitchFamily="2" charset="0"/>
              </a:rPr>
              <a:t>);</a:t>
            </a:r>
          </a:p>
          <a:p>
            <a:r>
              <a:rPr lang="en-US" sz="1200" dirty="0">
                <a:latin typeface="Courier" pitchFamily="2" charset="0"/>
              </a:rPr>
              <a:t>    }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// assemble to </a:t>
            </a:r>
            <a:r>
              <a:rPr lang="en-US" sz="1200" dirty="0" err="1">
                <a:latin typeface="Courier" pitchFamily="2" charset="0"/>
              </a:rPr>
              <a:t>rhs</a:t>
            </a:r>
            <a:r>
              <a:rPr lang="en-US" sz="1200" dirty="0">
                <a:latin typeface="Courier" pitchFamily="2" charset="0"/>
              </a:rPr>
              <a:t> and </a:t>
            </a:r>
            <a:r>
              <a:rPr lang="en-US" sz="1200" dirty="0" err="1">
                <a:latin typeface="Courier" pitchFamily="2" charset="0"/>
              </a:rPr>
              <a:t>lhs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DoubleType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qDiff</a:t>
            </a:r>
            <a:r>
              <a:rPr lang="en-US" sz="1200" dirty="0">
                <a:latin typeface="Courier" pitchFamily="2" charset="0"/>
              </a:rPr>
              <a:t> = 0.0;</a:t>
            </a:r>
          </a:p>
          <a:p>
            <a:r>
              <a:rPr lang="en-US" sz="1200" dirty="0">
                <a:latin typeface="Courier" pitchFamily="2" charset="0"/>
              </a:rPr>
              <a:t>    for ( </a:t>
            </a:r>
            <a:r>
              <a:rPr lang="en-US" sz="1200" dirty="0" err="1">
                <a:latin typeface="Courier" pitchFamily="2" charset="0"/>
              </a:rPr>
              <a:t>int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ic</a:t>
            </a:r>
            <a:r>
              <a:rPr lang="en-US" sz="1200" dirty="0">
                <a:latin typeface="Courier" pitchFamily="2" charset="0"/>
              </a:rPr>
              <a:t> = 0; </a:t>
            </a:r>
            <a:r>
              <a:rPr lang="en-US" sz="1200" dirty="0" err="1">
                <a:latin typeface="Courier" pitchFamily="2" charset="0"/>
              </a:rPr>
              <a:t>ic</a:t>
            </a:r>
            <a:r>
              <a:rPr lang="en-US" sz="1200" dirty="0">
                <a:latin typeface="Courier" pitchFamily="2" charset="0"/>
              </a:rPr>
              <a:t> &lt; </a:t>
            </a:r>
            <a:r>
              <a:rPr lang="en-US" sz="1200" dirty="0" err="1">
                <a:latin typeface="Courier" pitchFamily="2" charset="0"/>
              </a:rPr>
              <a:t>AlgTraits</a:t>
            </a:r>
            <a:r>
              <a:rPr lang="en-US" sz="1200" dirty="0">
                <a:latin typeface="Courier" pitchFamily="2" charset="0"/>
              </a:rPr>
              <a:t>::</a:t>
            </a:r>
            <a:r>
              <a:rPr lang="en-US" sz="1200" dirty="0" err="1">
                <a:latin typeface="Courier" pitchFamily="2" charset="0"/>
              </a:rPr>
              <a:t>nodesPerElement</a:t>
            </a:r>
            <a:r>
              <a:rPr lang="en-US" sz="1200" dirty="0">
                <a:latin typeface="Courier" pitchFamily="2" charset="0"/>
              </a:rPr>
              <a:t>_; ++</a:t>
            </a:r>
            <a:r>
              <a:rPr lang="en-US" sz="1200" dirty="0" err="1">
                <a:latin typeface="Courier" pitchFamily="2" charset="0"/>
              </a:rPr>
              <a:t>ic</a:t>
            </a:r>
            <a:r>
              <a:rPr lang="en-US" sz="1200" dirty="0">
                <a:latin typeface="Courier" pitchFamily="2" charset="0"/>
              </a:rPr>
              <a:t> ) {</a:t>
            </a:r>
          </a:p>
          <a:p>
            <a:r>
              <a:rPr lang="en-US" sz="1200" dirty="0">
                <a:latin typeface="Courier" pitchFamily="2" charset="0"/>
              </a:rPr>
              <a:t>      </a:t>
            </a:r>
            <a:r>
              <a:rPr lang="en-US" sz="1200" dirty="0" err="1">
                <a:latin typeface="Courier" pitchFamily="2" charset="0"/>
              </a:rPr>
              <a:t>DoubleType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lhsfacDiff</a:t>
            </a:r>
            <a:r>
              <a:rPr lang="en-US" sz="1200" dirty="0">
                <a:latin typeface="Courier" pitchFamily="2" charset="0"/>
              </a:rPr>
              <a:t> = 0.0;</a:t>
            </a:r>
          </a:p>
          <a:p>
            <a:r>
              <a:rPr lang="en-US" sz="1200" dirty="0">
                <a:latin typeface="Courier" pitchFamily="2" charset="0"/>
              </a:rPr>
              <a:t>      for ( </a:t>
            </a:r>
            <a:r>
              <a:rPr lang="en-US" sz="1200" dirty="0" err="1">
                <a:latin typeface="Courier" pitchFamily="2" charset="0"/>
              </a:rPr>
              <a:t>int</a:t>
            </a:r>
            <a:r>
              <a:rPr lang="en-US" sz="1200" dirty="0">
                <a:latin typeface="Courier" pitchFamily="2" charset="0"/>
              </a:rPr>
              <a:t> j = 0; j &lt; </a:t>
            </a:r>
            <a:r>
              <a:rPr lang="en-US" sz="1200" dirty="0" err="1">
                <a:latin typeface="Courier" pitchFamily="2" charset="0"/>
              </a:rPr>
              <a:t>AlgTraits</a:t>
            </a:r>
            <a:r>
              <a:rPr lang="en-US" sz="1200" dirty="0">
                <a:latin typeface="Courier" pitchFamily="2" charset="0"/>
              </a:rPr>
              <a:t>::</a:t>
            </a:r>
            <a:r>
              <a:rPr lang="en-US" sz="1200" dirty="0" err="1">
                <a:latin typeface="Courier" pitchFamily="2" charset="0"/>
              </a:rPr>
              <a:t>nDim</a:t>
            </a:r>
            <a:r>
              <a:rPr lang="en-US" sz="1200" dirty="0">
                <a:latin typeface="Courier" pitchFamily="2" charset="0"/>
              </a:rPr>
              <a:t>_; ++j ) {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lhsfacDiff</a:t>
            </a:r>
            <a:r>
              <a:rPr lang="en-US" sz="1200" dirty="0">
                <a:latin typeface="Courier" pitchFamily="2" charset="0"/>
              </a:rPr>
              <a:t> += -</a:t>
            </a:r>
            <a:r>
              <a:rPr lang="en-US" sz="1200" dirty="0" err="1">
                <a:latin typeface="Courier" pitchFamily="2" charset="0"/>
              </a:rPr>
              <a:t>diffFluxCoeffIp</a:t>
            </a:r>
            <a:r>
              <a:rPr lang="en-US" sz="1200" dirty="0">
                <a:latin typeface="Courier" pitchFamily="2" charset="0"/>
              </a:rPr>
              <a:t>*</a:t>
            </a:r>
            <a:r>
              <a:rPr lang="en-US" sz="1200" dirty="0" err="1">
                <a:latin typeface="Courier" pitchFamily="2" charset="0"/>
              </a:rPr>
              <a:t>v_dndx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ip,ic,j</a:t>
            </a:r>
            <a:r>
              <a:rPr lang="en-US" sz="1200" dirty="0">
                <a:latin typeface="Courier" pitchFamily="2" charset="0"/>
              </a:rPr>
              <a:t>)*</a:t>
            </a:r>
            <a:r>
              <a:rPr lang="en-US" sz="1200" dirty="0" err="1">
                <a:latin typeface="Courier" pitchFamily="2" charset="0"/>
              </a:rPr>
              <a:t>v_scs_areav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ip,j</a:t>
            </a:r>
            <a:r>
              <a:rPr lang="en-US" sz="1200" dirty="0">
                <a:latin typeface="Courier" pitchFamily="2" charset="0"/>
              </a:rPr>
              <a:t>);</a:t>
            </a:r>
          </a:p>
          <a:p>
            <a:r>
              <a:rPr lang="en-US" sz="1200" dirty="0">
                <a:latin typeface="Courier" pitchFamily="2" charset="0"/>
              </a:rPr>
              <a:t>      }</a:t>
            </a:r>
          </a:p>
          <a:p>
            <a:r>
              <a:rPr lang="en-US" sz="1200" dirty="0">
                <a:latin typeface="Courier" pitchFamily="2" charset="0"/>
              </a:rPr>
              <a:t>      </a:t>
            </a:r>
            <a:r>
              <a:rPr lang="en-US" sz="1200" dirty="0" err="1">
                <a:latin typeface="Courier" pitchFamily="2" charset="0"/>
              </a:rPr>
              <a:t>qDiff</a:t>
            </a:r>
            <a:r>
              <a:rPr lang="en-US" sz="1200" dirty="0">
                <a:latin typeface="Courier" pitchFamily="2" charset="0"/>
              </a:rPr>
              <a:t> += </a:t>
            </a:r>
            <a:r>
              <a:rPr lang="en-US" sz="1200" dirty="0" err="1">
                <a:latin typeface="Courier" pitchFamily="2" charset="0"/>
              </a:rPr>
              <a:t>lhsfacDiff</a:t>
            </a:r>
            <a:r>
              <a:rPr lang="en-US" sz="1200" dirty="0">
                <a:latin typeface="Courier" pitchFamily="2" charset="0"/>
              </a:rPr>
              <a:t>*</a:t>
            </a:r>
            <a:r>
              <a:rPr lang="en-US" sz="1200" dirty="0" err="1">
                <a:latin typeface="Courier" pitchFamily="2" charset="0"/>
              </a:rPr>
              <a:t>v_scalarQ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ic</a:t>
            </a:r>
            <a:r>
              <a:rPr lang="en-US" sz="1200" dirty="0">
                <a:latin typeface="Courier" pitchFamily="2" charset="0"/>
              </a:rPr>
              <a:t>);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// </a:t>
            </a:r>
            <a:r>
              <a:rPr lang="en-US" sz="1200" dirty="0" err="1">
                <a:latin typeface="Courier" pitchFamily="2" charset="0"/>
              </a:rPr>
              <a:t>lhs</a:t>
            </a:r>
            <a:r>
              <a:rPr lang="en-US" sz="1200" dirty="0">
                <a:latin typeface="Courier" pitchFamily="2" charset="0"/>
              </a:rPr>
              <a:t>; </a:t>
            </a:r>
            <a:r>
              <a:rPr lang="en-US" sz="1200" dirty="0" err="1">
                <a:latin typeface="Courier" pitchFamily="2" charset="0"/>
              </a:rPr>
              <a:t>il</a:t>
            </a:r>
            <a:r>
              <a:rPr lang="en-US" sz="1200" dirty="0">
                <a:latin typeface="Courier" pitchFamily="2" charset="0"/>
              </a:rPr>
              <a:t> then </a:t>
            </a:r>
            <a:r>
              <a:rPr lang="en-US" sz="1200" dirty="0" err="1">
                <a:latin typeface="Courier" pitchFamily="2" charset="0"/>
              </a:rPr>
              <a:t>ir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</a:t>
            </a:r>
            <a:r>
              <a:rPr lang="en-US" sz="1200" dirty="0" err="1">
                <a:latin typeface="Courier" pitchFamily="2" charset="0"/>
              </a:rPr>
              <a:t>lhs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il,ic</a:t>
            </a:r>
            <a:r>
              <a:rPr lang="en-US" sz="1200" dirty="0">
                <a:latin typeface="Courier" pitchFamily="2" charset="0"/>
              </a:rPr>
              <a:t>) += </a:t>
            </a:r>
            <a:r>
              <a:rPr lang="en-US" sz="1200" dirty="0" err="1">
                <a:latin typeface="Courier" pitchFamily="2" charset="0"/>
              </a:rPr>
              <a:t>lhsfacDiff</a:t>
            </a:r>
            <a:r>
              <a:rPr lang="en-US" sz="1200" dirty="0">
                <a:latin typeface="Courier" pitchFamily="2" charset="0"/>
              </a:rPr>
              <a:t>;</a:t>
            </a:r>
          </a:p>
          <a:p>
            <a:r>
              <a:rPr lang="en-US" sz="1200" dirty="0">
                <a:latin typeface="Courier" pitchFamily="2" charset="0"/>
              </a:rPr>
              <a:t>      </a:t>
            </a:r>
            <a:r>
              <a:rPr lang="en-US" sz="1200" dirty="0" err="1">
                <a:latin typeface="Courier" pitchFamily="2" charset="0"/>
              </a:rPr>
              <a:t>lhs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ir,ic</a:t>
            </a:r>
            <a:r>
              <a:rPr lang="en-US" sz="1200" dirty="0">
                <a:latin typeface="Courier" pitchFamily="2" charset="0"/>
              </a:rPr>
              <a:t>) -= </a:t>
            </a:r>
            <a:r>
              <a:rPr lang="en-US" sz="1200" dirty="0" err="1">
                <a:latin typeface="Courier" pitchFamily="2" charset="0"/>
              </a:rPr>
              <a:t>lhsfacDiff</a:t>
            </a:r>
            <a:r>
              <a:rPr lang="en-US" sz="1200" dirty="0">
                <a:latin typeface="Courier" pitchFamily="2" charset="0"/>
              </a:rPr>
              <a:t>;</a:t>
            </a:r>
          </a:p>
          <a:p>
            <a:r>
              <a:rPr lang="en-US" sz="1200" dirty="0">
                <a:latin typeface="Courier" pitchFamily="2" charset="0"/>
              </a:rPr>
              <a:t>    }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// </a:t>
            </a:r>
            <a:r>
              <a:rPr lang="en-US" sz="1200" dirty="0" err="1">
                <a:latin typeface="Courier" pitchFamily="2" charset="0"/>
              </a:rPr>
              <a:t>rhs</a:t>
            </a:r>
            <a:r>
              <a:rPr lang="en-US" sz="1200" dirty="0">
                <a:latin typeface="Courier" pitchFamily="2" charset="0"/>
              </a:rPr>
              <a:t>; </a:t>
            </a:r>
            <a:r>
              <a:rPr lang="en-US" sz="1200" dirty="0" err="1">
                <a:latin typeface="Courier" pitchFamily="2" charset="0"/>
              </a:rPr>
              <a:t>il</a:t>
            </a:r>
            <a:r>
              <a:rPr lang="en-US" sz="1200" dirty="0">
                <a:latin typeface="Courier" pitchFamily="2" charset="0"/>
              </a:rPr>
              <a:t> then </a:t>
            </a:r>
            <a:r>
              <a:rPr lang="en-US" sz="1200" dirty="0" err="1">
                <a:latin typeface="Courier" pitchFamily="2" charset="0"/>
              </a:rPr>
              <a:t>ir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rhs</a:t>
            </a:r>
            <a:r>
              <a:rPr lang="en-US" sz="1200" dirty="0">
                <a:latin typeface="Courier" pitchFamily="2" charset="0"/>
              </a:rPr>
              <a:t>[</a:t>
            </a:r>
            <a:r>
              <a:rPr lang="en-US" sz="1200" dirty="0" err="1">
                <a:latin typeface="Courier" pitchFamily="2" charset="0"/>
              </a:rPr>
              <a:t>il</a:t>
            </a:r>
            <a:r>
              <a:rPr lang="en-US" sz="1200" dirty="0">
                <a:latin typeface="Courier" pitchFamily="2" charset="0"/>
              </a:rPr>
              <a:t>] -= </a:t>
            </a:r>
            <a:r>
              <a:rPr lang="en-US" sz="1200" dirty="0" err="1">
                <a:latin typeface="Courier" pitchFamily="2" charset="0"/>
              </a:rPr>
              <a:t>qDiff</a:t>
            </a:r>
            <a:r>
              <a:rPr lang="en-US" sz="1200" dirty="0">
                <a:latin typeface="Courier" pitchFamily="2" charset="0"/>
              </a:rPr>
              <a:t>;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rhs</a:t>
            </a:r>
            <a:r>
              <a:rPr lang="en-US" sz="1200" dirty="0">
                <a:latin typeface="Courier" pitchFamily="2" charset="0"/>
              </a:rPr>
              <a:t>[</a:t>
            </a:r>
            <a:r>
              <a:rPr lang="en-US" sz="1200" dirty="0" err="1">
                <a:latin typeface="Courier" pitchFamily="2" charset="0"/>
              </a:rPr>
              <a:t>ir</a:t>
            </a:r>
            <a:r>
              <a:rPr lang="en-US" sz="1200" dirty="0">
                <a:latin typeface="Courier" pitchFamily="2" charset="0"/>
              </a:rPr>
              <a:t>] += </a:t>
            </a:r>
            <a:r>
              <a:rPr lang="en-US" sz="1200" dirty="0" err="1">
                <a:latin typeface="Courier" pitchFamily="2" charset="0"/>
              </a:rPr>
              <a:t>qDiff</a:t>
            </a:r>
            <a:r>
              <a:rPr lang="en-US" sz="1200" dirty="0">
                <a:latin typeface="Courier" pitchFamily="2" charset="0"/>
              </a:rPr>
              <a:t>;</a:t>
            </a:r>
          </a:p>
          <a:p>
            <a:r>
              <a:rPr lang="en-US" sz="1200" dirty="0">
                <a:latin typeface="Courier" pitchFamily="2" charset="0"/>
              </a:rPr>
              <a:t>  }</a:t>
            </a:r>
          </a:p>
          <a:p>
            <a:r>
              <a:rPr lang="en-US" sz="1200" dirty="0">
                <a:latin typeface="Courier" pitchFamily="2" charset="0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76C3E5-7565-1C42-AE89-E68C15EDB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2385B-B601-B848-BCD9-2F5C11EB1C4A}"/>
              </a:ext>
            </a:extLst>
          </p:cNvPr>
          <p:cNvSpPr/>
          <p:nvPr/>
        </p:nvSpPr>
        <p:spPr>
          <a:xfrm>
            <a:off x="7308630" y="3037406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87B52EB-ECE2-8640-A41E-4074C4ABF568}"/>
              </a:ext>
            </a:extLst>
          </p:cNvPr>
          <p:cNvSpPr/>
          <p:nvPr/>
        </p:nvSpPr>
        <p:spPr>
          <a:xfrm>
            <a:off x="7217189" y="433014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864191-42CD-4E41-BAC6-23EB585406B5}"/>
              </a:ext>
            </a:extLst>
          </p:cNvPr>
          <p:cNvSpPr/>
          <p:nvPr/>
        </p:nvSpPr>
        <p:spPr>
          <a:xfrm>
            <a:off x="8687175" y="433014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E092D7-FEC5-8A41-889F-F01AD0298E8F}"/>
              </a:ext>
            </a:extLst>
          </p:cNvPr>
          <p:cNvSpPr/>
          <p:nvPr/>
        </p:nvSpPr>
        <p:spPr>
          <a:xfrm>
            <a:off x="8687175" y="2995934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55B0257-48EB-6D44-8E8B-378B76CCE3A0}"/>
              </a:ext>
            </a:extLst>
          </p:cNvPr>
          <p:cNvSpPr/>
          <p:nvPr/>
        </p:nvSpPr>
        <p:spPr>
          <a:xfrm>
            <a:off x="7217190" y="2995934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1CCF19-FC68-3F4D-8B88-63D22C007995}"/>
              </a:ext>
            </a:extLst>
          </p:cNvPr>
          <p:cNvCxnSpPr>
            <a:stCxn id="12" idx="0"/>
          </p:cNvCxnSpPr>
          <p:nvPr/>
        </p:nvCxnSpPr>
        <p:spPr>
          <a:xfrm>
            <a:off x="8043623" y="3037406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2DBAC94-A4CC-F345-96CD-B43D75E49FE1}"/>
              </a:ext>
            </a:extLst>
          </p:cNvPr>
          <p:cNvCxnSpPr/>
          <p:nvPr/>
        </p:nvCxnSpPr>
        <p:spPr>
          <a:xfrm flipV="1">
            <a:off x="7321416" y="36617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iangle 22">
            <a:extLst>
              <a:ext uri="{FF2B5EF4-FFF2-40B4-BE49-F238E27FC236}">
                <a16:creationId xmlns:a16="http://schemas.microsoft.com/office/drawing/2014/main" id="{C78182E0-E84F-3A4C-BC03-289067517953}"/>
              </a:ext>
            </a:extLst>
          </p:cNvPr>
          <p:cNvSpPr/>
          <p:nvPr/>
        </p:nvSpPr>
        <p:spPr>
          <a:xfrm>
            <a:off x="8365399" y="3625405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1BC6662F-7063-8E44-95B8-36FDD3E4F1D0}"/>
              </a:ext>
            </a:extLst>
          </p:cNvPr>
          <p:cNvSpPr/>
          <p:nvPr/>
        </p:nvSpPr>
        <p:spPr>
          <a:xfrm>
            <a:off x="7997323" y="39850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D016C0C-6EF0-0F44-954F-A2F26D3E1750}"/>
              </a:ext>
            </a:extLst>
          </p:cNvPr>
          <p:cNvCxnSpPr/>
          <p:nvPr/>
        </p:nvCxnSpPr>
        <p:spPr>
          <a:xfrm flipV="1">
            <a:off x="8074500" y="36633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BF06884-4AC1-7C45-B4A1-2EF2A2ADB4F9}"/>
              </a:ext>
            </a:extLst>
          </p:cNvPr>
          <p:cNvCxnSpPr/>
          <p:nvPr/>
        </p:nvCxnSpPr>
        <p:spPr>
          <a:xfrm flipH="1">
            <a:off x="8047666" y="3681678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riangle 40">
            <a:extLst>
              <a:ext uri="{FF2B5EF4-FFF2-40B4-BE49-F238E27FC236}">
                <a16:creationId xmlns:a16="http://schemas.microsoft.com/office/drawing/2014/main" id="{C7244BC1-9008-A04C-8E5F-7713DF2FC493}"/>
              </a:ext>
            </a:extLst>
          </p:cNvPr>
          <p:cNvSpPr/>
          <p:nvPr/>
        </p:nvSpPr>
        <p:spPr>
          <a:xfrm>
            <a:off x="7702111" y="36217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F248BA23-C5F4-C648-ADEA-E6CC66AA595B}"/>
              </a:ext>
            </a:extLst>
          </p:cNvPr>
          <p:cNvSpPr/>
          <p:nvPr/>
        </p:nvSpPr>
        <p:spPr>
          <a:xfrm>
            <a:off x="7990209" y="3321160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DE8844-F36E-B548-A85B-0EB0C3BFD7DC}"/>
              </a:ext>
            </a:extLst>
          </p:cNvPr>
          <p:cNvSpPr txBox="1"/>
          <p:nvPr/>
        </p:nvSpPr>
        <p:spPr>
          <a:xfrm>
            <a:off x="7194223" y="44855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4097E7-7372-6346-A228-A9A04FEADC00}"/>
              </a:ext>
            </a:extLst>
          </p:cNvPr>
          <p:cNvSpPr txBox="1"/>
          <p:nvPr/>
        </p:nvSpPr>
        <p:spPr>
          <a:xfrm>
            <a:off x="8674379" y="445005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3A6BD0-68A6-AF46-9C47-1B59FC1D9BF5}"/>
              </a:ext>
            </a:extLst>
          </p:cNvPr>
          <p:cNvSpPr txBox="1"/>
          <p:nvPr/>
        </p:nvSpPr>
        <p:spPr>
          <a:xfrm>
            <a:off x="8097596" y="3834365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ip</a:t>
            </a:r>
            <a:r>
              <a:rPr lang="en-US" dirty="0"/>
              <a:t> = 1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7C46B53-53A9-F043-BB3C-5AAF56F9D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042" y="1356209"/>
            <a:ext cx="4224084" cy="82749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FDB3F49-D81D-BC40-9A10-FC59B1BF5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560" y="4634810"/>
            <a:ext cx="3657600" cy="82973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6FC3D07-190E-CB4C-9195-86DF4A81F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028" y="2295124"/>
            <a:ext cx="2184313" cy="6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62" name="Straight Connector 61"/>
          <p:cNvCxnSpPr>
            <a:stCxn id="50" idx="3"/>
            <a:endCxn id="19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77413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579320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14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riangle 78"/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/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/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03" name="Diamond 102"/>
          <p:cNvSpPr/>
          <p:nvPr/>
        </p:nvSpPr>
        <p:spPr>
          <a:xfrm>
            <a:off x="176361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iamond 103"/>
          <p:cNvSpPr/>
          <p:nvPr/>
        </p:nvSpPr>
        <p:spPr>
          <a:xfrm>
            <a:off x="243423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178869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/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25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3415</TotalTime>
  <Words>886</Words>
  <Application>Microsoft Macintosh PowerPoint</Application>
  <PresentationFormat>On-screen Show (4:3)</PresentationFormat>
  <Paragraphs>168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Cambria Math</vt:lpstr>
      <vt:lpstr>Courier</vt:lpstr>
      <vt:lpstr>Garamond</vt:lpstr>
      <vt:lpstr>Gill Sans MT</vt:lpstr>
      <vt:lpstr>Symbol</vt:lpstr>
      <vt:lpstr>Trebuchet MS</vt:lpstr>
      <vt:lpstr>Wingdings</vt:lpstr>
      <vt:lpstr>Sandia2018_4x3</vt:lpstr>
      <vt:lpstr>PowerPoint Presentation</vt:lpstr>
      <vt:lpstr>An Example of an Unstructured Discretization: Outline</vt:lpstr>
      <vt:lpstr>The Hybrid Control-Volume Finite Element Method (CVFEM)</vt:lpstr>
      <vt:lpstr>Examples of Various Topologies</vt:lpstr>
      <vt:lpstr>Code Design: Managing a Hybrid Mesh</vt:lpstr>
      <vt:lpstr>Sample Nalu ElemKernel: Construction</vt:lpstr>
      <vt:lpstr>Sample Nalu ElemKernel: Execution</vt:lpstr>
      <vt:lpstr>A CVFEM Diffusion Kernel</vt:lpstr>
      <vt:lpstr>Equal Order Interpolation Edge-Based Vertex-Centered (EBVC) Finite Volume</vt:lpstr>
      <vt:lpstr>An EBVC Algorithm</vt:lpstr>
      <vt:lpstr>Edge-Based Sample Code</vt:lpstr>
      <vt:lpstr>An Example of an Unstructured Discretization: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99</cp:revision>
  <cp:lastPrinted>2018-04-25T01:24:59Z</cp:lastPrinted>
  <dcterms:created xsi:type="dcterms:W3CDTF">2017-10-14T01:15:26Z</dcterms:created>
  <dcterms:modified xsi:type="dcterms:W3CDTF">2020-01-28T16:43:21Z</dcterms:modified>
</cp:coreProperties>
</file>